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9" r:id="rId5"/>
    <p:sldId id="260" r:id="rId6"/>
    <p:sldId id="261" r:id="rId7"/>
    <p:sldId id="263" r:id="rId8"/>
    <p:sldId id="258"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02"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91FC4E-E91D-4AF6-B4C2-C12D19B7C3A7}" type="datetimeFigureOut">
              <a:rPr lang="en-US" smtClean="0"/>
              <a:pPr/>
              <a:t>7/9/2008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00C28-ECC9-468B-8D42-010A1A7A37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1FC4E-E91D-4AF6-B4C2-C12D19B7C3A7}" type="datetimeFigureOut">
              <a:rPr lang="en-US" smtClean="0"/>
              <a:pPr/>
              <a:t>7/9/2008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00C28-ECC9-468B-8D42-010A1A7A37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1FC4E-E91D-4AF6-B4C2-C12D19B7C3A7}" type="datetimeFigureOut">
              <a:rPr lang="en-US" smtClean="0"/>
              <a:pPr/>
              <a:t>7/9/2008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00C28-ECC9-468B-8D42-010A1A7A37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1FC4E-E91D-4AF6-B4C2-C12D19B7C3A7}" type="datetimeFigureOut">
              <a:rPr lang="en-US" smtClean="0"/>
              <a:pPr/>
              <a:t>7/9/2008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00C28-ECC9-468B-8D42-010A1A7A37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91FC4E-E91D-4AF6-B4C2-C12D19B7C3A7}" type="datetimeFigureOut">
              <a:rPr lang="en-US" smtClean="0"/>
              <a:pPr/>
              <a:t>7/9/2008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00C28-ECC9-468B-8D42-010A1A7A37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91FC4E-E91D-4AF6-B4C2-C12D19B7C3A7}" type="datetimeFigureOut">
              <a:rPr lang="en-US" smtClean="0"/>
              <a:pPr/>
              <a:t>7/9/2008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00C28-ECC9-468B-8D42-010A1A7A37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91FC4E-E91D-4AF6-B4C2-C12D19B7C3A7}" type="datetimeFigureOut">
              <a:rPr lang="en-US" smtClean="0"/>
              <a:pPr/>
              <a:t>7/9/2008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00C28-ECC9-468B-8D42-010A1A7A37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91FC4E-E91D-4AF6-B4C2-C12D19B7C3A7}" type="datetimeFigureOut">
              <a:rPr lang="en-US" smtClean="0"/>
              <a:pPr/>
              <a:t>7/9/2008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00C28-ECC9-468B-8D42-010A1A7A37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1FC4E-E91D-4AF6-B4C2-C12D19B7C3A7}" type="datetimeFigureOut">
              <a:rPr lang="en-US" smtClean="0"/>
              <a:pPr/>
              <a:t>7/9/2008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00C28-ECC9-468B-8D42-010A1A7A37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1FC4E-E91D-4AF6-B4C2-C12D19B7C3A7}" type="datetimeFigureOut">
              <a:rPr lang="en-US" smtClean="0"/>
              <a:pPr/>
              <a:t>7/9/2008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00C28-ECC9-468B-8D42-010A1A7A37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1FC4E-E91D-4AF6-B4C2-C12D19B7C3A7}" type="datetimeFigureOut">
              <a:rPr lang="en-US" smtClean="0"/>
              <a:pPr/>
              <a:t>7/9/2008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00C28-ECC9-468B-8D42-010A1A7A37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FC4E-E91D-4AF6-B4C2-C12D19B7C3A7}" type="datetimeFigureOut">
              <a:rPr lang="en-US" smtClean="0"/>
              <a:pPr/>
              <a:t>7/9/2008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00C28-ECC9-468B-8D42-010A1A7A37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0"/>
            <a:ext cx="6477000" cy="3581399"/>
          </a:xfrm>
        </p:spPr>
        <p:txBody>
          <a:bodyPr>
            <a:normAutofit/>
          </a:bodyPr>
          <a:lstStyle/>
          <a:p>
            <a:r>
              <a:rPr lang="en-US" b="1" dirty="0">
                <a:solidFill>
                  <a:schemeClr val="accent6">
                    <a:lumMod val="50000"/>
                  </a:schemeClr>
                </a:solidFill>
                <a:effectLst>
                  <a:outerShdw blurRad="38100" dist="38100" dir="2700000" algn="tl">
                    <a:srgbClr val="000000">
                      <a:alpha val="43137"/>
                    </a:srgbClr>
                  </a:outerShdw>
                </a:effectLst>
              </a:rPr>
              <a:t>Praying For Christian Workers Such As Pastors, Missionaries and Evangelists</a:t>
            </a:r>
            <a:r>
              <a:rPr lang="en-US" b="1" dirty="0"/>
              <a:t/>
            </a:r>
            <a:br>
              <a:rPr lang="en-US" b="1" dirty="0"/>
            </a:br>
            <a:endParaRPr lang="en-US" dirty="0"/>
          </a:p>
        </p:txBody>
      </p:sp>
      <p:sp>
        <p:nvSpPr>
          <p:cNvPr id="4" name="Rectangle 3"/>
          <p:cNvSpPr/>
          <p:nvPr/>
        </p:nvSpPr>
        <p:spPr>
          <a:xfrm>
            <a:off x="3048000" y="3164681"/>
            <a:ext cx="5638800" cy="3693319"/>
          </a:xfrm>
          <a:prstGeom prst="rect">
            <a:avLst/>
          </a:prstGeom>
        </p:spPr>
        <p:txBody>
          <a:bodyPr wrap="square">
            <a:spAutoFit/>
          </a:bodyPr>
          <a:lstStyle/>
          <a:p>
            <a:r>
              <a:rPr lang="en-US" sz="2400" b="1" dirty="0">
                <a:solidFill>
                  <a:schemeClr val="accent6">
                    <a:lumMod val="50000"/>
                  </a:schemeClr>
                </a:solidFill>
              </a:rPr>
              <a:t>Matthew 9:36-38  </a:t>
            </a:r>
            <a:r>
              <a:rPr lang="en-US" sz="2400" i="1" dirty="0">
                <a:solidFill>
                  <a:schemeClr val="accent6">
                    <a:lumMod val="75000"/>
                  </a:schemeClr>
                </a:solidFill>
              </a:rPr>
              <a:t>But seeing the crowds, He was moved with compassion on them, because they were tired and scattered like sheep having no shepherd.  (37)  Then He said to His disciples, The harvest truly is plenteous, but the laborers are few.  (38)  Therefore </a:t>
            </a:r>
            <a:r>
              <a:rPr lang="en-US" sz="2400" b="1" i="1" dirty="0">
                <a:solidFill>
                  <a:schemeClr val="accent6">
                    <a:lumMod val="75000"/>
                  </a:schemeClr>
                </a:solidFill>
              </a:rPr>
              <a:t>pray to the Lord of the harvest that He will send out laborers into His harvest.</a:t>
            </a:r>
          </a:p>
          <a:p>
            <a:endParaRPr lang="en-US" dirty="0"/>
          </a:p>
        </p:txBody>
      </p:sp>
      <p:pic>
        <p:nvPicPr>
          <p:cNvPr id="1026" name="Picture 2"/>
          <p:cNvPicPr>
            <a:picLocks noChangeAspect="1" noChangeArrowheads="1"/>
          </p:cNvPicPr>
          <p:nvPr/>
        </p:nvPicPr>
        <p:blipFill>
          <a:blip r:embed="rId2"/>
          <a:srcRect l="41771"/>
          <a:stretch>
            <a:fillRect/>
          </a:stretch>
        </p:blipFill>
        <p:spPr bwMode="auto">
          <a:xfrm>
            <a:off x="0" y="0"/>
            <a:ext cx="2655570" cy="6858000"/>
          </a:xfrm>
          <a:prstGeom prst="rect">
            <a:avLst/>
          </a:prstGeom>
          <a:noFill/>
          <a:ln w="9525">
            <a:noFill/>
            <a:miter lim="800000"/>
            <a:headEnd/>
            <a:tailEnd/>
          </a:ln>
          <a:effectLst>
            <a:outerShdw blurRad="152400" dist="152400" algn="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effectLst>
                  <a:outerShdw blurRad="38100" dist="38100" dir="2700000" algn="tl">
                    <a:srgbClr val="000000">
                      <a:alpha val="43137"/>
                    </a:srgbClr>
                  </a:outerShdw>
                </a:effectLst>
              </a:rPr>
              <a:t>For Fruitful Ministry</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r>
              <a:rPr lang="en-US" dirty="0" smtClean="0"/>
              <a:t>Genesis 1:28</a:t>
            </a:r>
            <a:br>
              <a:rPr lang="en-US" dirty="0" smtClean="0"/>
            </a:br>
            <a:endParaRPr lang="en-US" dirty="0" smtClean="0"/>
          </a:p>
          <a:p>
            <a:r>
              <a:rPr lang="en-US" dirty="0" smtClean="0"/>
              <a:t>James 5:18</a:t>
            </a:r>
            <a:br>
              <a:rPr lang="en-US" dirty="0" smtClean="0"/>
            </a:br>
            <a:endParaRPr lang="en-US" dirty="0" smtClean="0"/>
          </a:p>
          <a:p>
            <a:r>
              <a:rPr lang="en-US" dirty="0" smtClean="0"/>
              <a:t>John 15:1-8,16</a:t>
            </a:r>
            <a:br>
              <a:rPr lang="en-US" dirty="0" smtClean="0"/>
            </a:br>
            <a:endParaRPr lang="en-US" dirty="0" smtClean="0"/>
          </a:p>
          <a:p>
            <a:r>
              <a:rPr lang="en-US" dirty="0" smtClean="0"/>
              <a:t>Colossians 1:3-12</a:t>
            </a:r>
          </a:p>
          <a:p>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5029200" y="1524000"/>
            <a:ext cx="2857500" cy="28575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effectLst>
                  <a:outerShdw blurRad="38100" dist="38100" dir="2700000" algn="tl">
                    <a:srgbClr val="000000">
                      <a:alpha val="43137"/>
                    </a:srgbClr>
                  </a:outerShdw>
                </a:effectLst>
              </a:rPr>
              <a:t>Personal Growth</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5410200" cy="4525963"/>
          </a:xfrm>
        </p:spPr>
        <p:txBody>
          <a:bodyPr>
            <a:normAutofit/>
          </a:bodyPr>
          <a:lstStyle/>
          <a:p>
            <a:r>
              <a:rPr lang="en-US" sz="2400" dirty="0" smtClean="0"/>
              <a:t>Christian workers need to be growing continually and overcoming their natural weaknesses, timidity and lack of faith</a:t>
            </a:r>
            <a:br>
              <a:rPr lang="en-US" sz="2400" dirty="0" smtClean="0"/>
            </a:br>
            <a:endParaRPr lang="en-US" sz="2400" dirty="0" smtClean="0"/>
          </a:p>
          <a:p>
            <a:r>
              <a:rPr lang="en-US" sz="2400" dirty="0" smtClean="0"/>
              <a:t>This ONLY happens through prayer</a:t>
            </a:r>
            <a:br>
              <a:rPr lang="en-US" sz="2400" dirty="0" smtClean="0"/>
            </a:br>
            <a:endParaRPr lang="en-US" sz="2400" dirty="0" smtClean="0"/>
          </a:p>
          <a:p>
            <a:r>
              <a:rPr lang="en-US" sz="2400" dirty="0" smtClean="0"/>
              <a:t>1 Timothy 1:3-9</a:t>
            </a:r>
            <a:br>
              <a:rPr lang="en-US" sz="2400" dirty="0" smtClean="0"/>
            </a:br>
            <a:endParaRPr lang="en-US" sz="2400" dirty="0" smtClean="0"/>
          </a:p>
          <a:p>
            <a:r>
              <a:rPr lang="en-US" sz="2400" dirty="0" smtClean="0"/>
              <a:t>Ephesians 3:14-21</a:t>
            </a:r>
            <a:endParaRPr lang="en-US" sz="2400" dirty="0"/>
          </a:p>
        </p:txBody>
      </p:sp>
      <p:pic>
        <p:nvPicPr>
          <p:cNvPr id="5" name="Content Placeholder 4" descr="Bible_3.jpg"/>
          <p:cNvPicPr>
            <a:picLocks noGrp="1" noChangeAspect="1"/>
          </p:cNvPicPr>
          <p:nvPr>
            <p:ph sz="half" idx="2"/>
          </p:nvPr>
        </p:nvPicPr>
        <p:blipFill>
          <a:blip r:embed="rId2"/>
          <a:stretch>
            <a:fillRect/>
          </a:stretch>
        </p:blipFill>
        <p:spPr>
          <a:xfrm>
            <a:off x="6553200" y="1676400"/>
            <a:ext cx="1981200" cy="295701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6">
                    <a:lumMod val="50000"/>
                  </a:schemeClr>
                </a:solidFill>
                <a:effectLst>
                  <a:outerShdw blurRad="38100" dist="38100" dir="2700000" algn="tl">
                    <a:srgbClr val="000000">
                      <a:alpha val="43137"/>
                    </a:srgbClr>
                  </a:outerShdw>
                </a:effectLst>
              </a:rPr>
              <a:t>Strategic Wisdom &amp; </a:t>
            </a:r>
            <a:br>
              <a:rPr lang="en-US" b="1" dirty="0" smtClean="0">
                <a:solidFill>
                  <a:schemeClr val="accent6">
                    <a:lumMod val="50000"/>
                  </a:schemeClr>
                </a:solidFill>
                <a:effectLst>
                  <a:outerShdw blurRad="38100" dist="38100" dir="2700000" algn="tl">
                    <a:srgbClr val="000000">
                      <a:alpha val="43137"/>
                    </a:srgbClr>
                  </a:outerShdw>
                </a:effectLst>
              </a:rPr>
            </a:br>
            <a:r>
              <a:rPr lang="en-US" b="1" dirty="0" smtClean="0">
                <a:solidFill>
                  <a:schemeClr val="accent6">
                    <a:lumMod val="50000"/>
                  </a:schemeClr>
                </a:solidFill>
                <a:effectLst>
                  <a:outerShdw blurRad="38100" dist="38100" dir="2700000" algn="tl">
                    <a:srgbClr val="000000">
                      <a:alpha val="43137"/>
                    </a:srgbClr>
                  </a:outerShdw>
                </a:effectLst>
              </a:rPr>
              <a:t>Ministry Multiplication</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5638800" cy="4525963"/>
          </a:xfrm>
        </p:spPr>
        <p:txBody>
          <a:bodyPr>
            <a:normAutofit lnSpcReduction="10000"/>
          </a:bodyPr>
          <a:lstStyle/>
          <a:p>
            <a:r>
              <a:rPr lang="en-US" sz="2400" dirty="0" smtClean="0"/>
              <a:t>Faithful stewards vs. Foolish stewards</a:t>
            </a:r>
            <a:br>
              <a:rPr lang="en-US" sz="2400" dirty="0" smtClean="0"/>
            </a:br>
            <a:r>
              <a:rPr lang="en-US" sz="2400" dirty="0" smtClean="0"/>
              <a:t>Matthew 24:44-51, 25:14-30</a:t>
            </a:r>
            <a:br>
              <a:rPr lang="en-US" sz="2400" dirty="0" smtClean="0"/>
            </a:br>
            <a:endParaRPr lang="en-US" sz="2400" dirty="0" smtClean="0"/>
          </a:p>
          <a:p>
            <a:r>
              <a:rPr lang="en-US" sz="2400" dirty="0" smtClean="0"/>
              <a:t>30, 60 &amp; 100 fold returns </a:t>
            </a:r>
            <a:br>
              <a:rPr lang="en-US" sz="2400" dirty="0" smtClean="0"/>
            </a:br>
            <a:r>
              <a:rPr lang="en-US" sz="2400" dirty="0" smtClean="0"/>
              <a:t>Matthew 13:8</a:t>
            </a:r>
            <a:br>
              <a:rPr lang="en-US" sz="2400" dirty="0" smtClean="0"/>
            </a:br>
            <a:endParaRPr lang="en-US" sz="2400" dirty="0" smtClean="0"/>
          </a:p>
          <a:p>
            <a:r>
              <a:rPr lang="en-US" sz="2400" dirty="0" smtClean="0"/>
              <a:t>Jesus and good fishing!</a:t>
            </a:r>
            <a:br>
              <a:rPr lang="en-US" sz="2400" dirty="0" smtClean="0"/>
            </a:br>
            <a:r>
              <a:rPr lang="en-US" sz="2400" dirty="0" smtClean="0"/>
              <a:t>Luke 5:3-9, John 21:3-7</a:t>
            </a:r>
            <a:br>
              <a:rPr lang="en-US" sz="2400" dirty="0" smtClean="0"/>
            </a:br>
            <a:endParaRPr lang="en-US" sz="2400" dirty="0" smtClean="0"/>
          </a:p>
          <a:p>
            <a:r>
              <a:rPr lang="en-US" sz="2400" dirty="0" smtClean="0"/>
              <a:t>God reveals the best methods for doing things – including ministry </a:t>
            </a:r>
            <a:br>
              <a:rPr lang="en-US" sz="2400" dirty="0" smtClean="0"/>
            </a:br>
            <a:r>
              <a:rPr lang="en-US" sz="2400" dirty="0" smtClean="0"/>
              <a:t>Isaiah 28:23-28, 1 John 2;20,27</a:t>
            </a:r>
            <a:endParaRPr lang="en-US" sz="2400" dirty="0"/>
          </a:p>
        </p:txBody>
      </p:sp>
      <p:pic>
        <p:nvPicPr>
          <p:cNvPr id="2050" name="Picture 2"/>
          <p:cNvPicPr>
            <a:picLocks noGrp="1" noChangeAspect="1" noChangeArrowheads="1"/>
          </p:cNvPicPr>
          <p:nvPr>
            <p:ph sz="half" idx="2"/>
          </p:nvPr>
        </p:nvPicPr>
        <p:blipFill>
          <a:blip r:embed="rId2"/>
          <a:srcRect/>
          <a:stretch>
            <a:fillRect/>
          </a:stretch>
        </p:blipFill>
        <p:spPr bwMode="auto">
          <a:xfrm>
            <a:off x="6175912" y="1752600"/>
            <a:ext cx="2510888" cy="3505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effectLst>
                  <a:outerShdw blurRad="38100" dist="38100" dir="2700000" algn="tl">
                    <a:srgbClr val="000000">
                      <a:alpha val="43137"/>
                    </a:srgbClr>
                  </a:outerShdw>
                </a:effectLst>
              </a:rPr>
              <a:t>Spiritual Power!</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5181600" cy="4525963"/>
          </a:xfrm>
        </p:spPr>
        <p:txBody>
          <a:bodyPr>
            <a:normAutofit fontScale="85000" lnSpcReduction="20000"/>
          </a:bodyPr>
          <a:lstStyle/>
          <a:p>
            <a:r>
              <a:rPr lang="en-US" dirty="0" smtClean="0"/>
              <a:t>Acts 1:8, 4:33, 6:8, 19:11</a:t>
            </a:r>
            <a:br>
              <a:rPr lang="en-US" dirty="0" smtClean="0"/>
            </a:br>
            <a:endParaRPr lang="en-US" dirty="0" smtClean="0"/>
          </a:p>
          <a:p>
            <a:r>
              <a:rPr lang="en-US" dirty="0" smtClean="0"/>
              <a:t>Romans 15:19</a:t>
            </a:r>
            <a:br>
              <a:rPr lang="en-US" dirty="0" smtClean="0"/>
            </a:br>
            <a:endParaRPr lang="en-US" dirty="0" smtClean="0"/>
          </a:p>
          <a:p>
            <a:r>
              <a:rPr lang="en-US" dirty="0" smtClean="0"/>
              <a:t>1 Corinthians 2:4,5</a:t>
            </a:r>
            <a:br>
              <a:rPr lang="en-US" dirty="0" smtClean="0"/>
            </a:br>
            <a:endParaRPr lang="en-US" dirty="0" smtClean="0"/>
          </a:p>
          <a:p>
            <a:r>
              <a:rPr lang="en-US" dirty="0" smtClean="0"/>
              <a:t>1 Corinthians 4:19,20</a:t>
            </a:r>
            <a:br>
              <a:rPr lang="en-US" dirty="0" smtClean="0"/>
            </a:br>
            <a:endParaRPr lang="en-US" dirty="0" smtClean="0"/>
          </a:p>
          <a:p>
            <a:r>
              <a:rPr lang="en-US" dirty="0" smtClean="0"/>
              <a:t>2 Corinthians 4:7, 6:7, 12:12</a:t>
            </a:r>
            <a:br>
              <a:rPr lang="en-US" dirty="0" smtClean="0"/>
            </a:br>
            <a:endParaRPr lang="en-US" dirty="0" smtClean="0"/>
          </a:p>
          <a:p>
            <a:r>
              <a:rPr lang="en-US" dirty="0" smtClean="0"/>
              <a:t>Colossians 1:29</a:t>
            </a:r>
            <a:br>
              <a:rPr lang="en-US" dirty="0" smtClean="0"/>
            </a:br>
            <a:endParaRPr lang="en-US" dirty="0" smtClean="0"/>
          </a:p>
          <a:p>
            <a:r>
              <a:rPr lang="en-US" dirty="0" smtClean="0"/>
              <a:t>1 Thessalonians 1:5</a:t>
            </a:r>
          </a:p>
          <a:p>
            <a:endParaRPr lang="en-US" dirty="0" smtClean="0"/>
          </a:p>
          <a:p>
            <a:endParaRPr lang="en-US" dirty="0" smtClean="0"/>
          </a:p>
          <a:p>
            <a:endParaRPr lang="en-US" dirty="0" smtClean="0"/>
          </a:p>
          <a:p>
            <a:endParaRPr lang="en-US" dirty="0" smtClean="0"/>
          </a:p>
          <a:p>
            <a:endParaRPr lang="en-US" dirty="0"/>
          </a:p>
        </p:txBody>
      </p:sp>
      <p:pic>
        <p:nvPicPr>
          <p:cNvPr id="5" name="Content Placeholder 4" descr="FIRE.jpg"/>
          <p:cNvPicPr>
            <a:picLocks noGrp="1" noChangeAspect="1"/>
          </p:cNvPicPr>
          <p:nvPr>
            <p:ph sz="half" idx="2"/>
          </p:nvPr>
        </p:nvPicPr>
        <p:blipFill>
          <a:blip r:embed="rId2"/>
          <a:stretch>
            <a:fillRect/>
          </a:stretch>
        </p:blipFill>
        <p:spPr>
          <a:xfrm>
            <a:off x="5943600" y="1676400"/>
            <a:ext cx="2362200" cy="284547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effectLst>
                  <a:outerShdw blurRad="38100" dist="38100" dir="2700000" algn="tl">
                    <a:srgbClr val="000000">
                      <a:alpha val="43137"/>
                    </a:srgbClr>
                  </a:outerShdw>
                </a:effectLst>
              </a:rPr>
              <a:t>Favor, Grace &amp; Authority</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0" y="1371600"/>
            <a:ext cx="6553200" cy="4754563"/>
          </a:xfrm>
        </p:spPr>
        <p:txBody>
          <a:bodyPr>
            <a:normAutofit fontScale="77500" lnSpcReduction="20000"/>
          </a:bodyPr>
          <a:lstStyle/>
          <a:p>
            <a:r>
              <a:rPr lang="en-US" dirty="0" smtClean="0"/>
              <a:t>God can suddenly ‘promote’ someone e.g. Joseph and Daniel</a:t>
            </a:r>
            <a:br>
              <a:rPr lang="en-US" dirty="0" smtClean="0"/>
            </a:br>
            <a:endParaRPr lang="en-US" dirty="0" smtClean="0"/>
          </a:p>
          <a:p>
            <a:r>
              <a:rPr lang="en-US" dirty="0" smtClean="0"/>
              <a:t>God gave favor to the Jews in Egypt </a:t>
            </a:r>
            <a:br>
              <a:rPr lang="en-US" dirty="0" smtClean="0"/>
            </a:br>
            <a:r>
              <a:rPr lang="en-US" dirty="0" smtClean="0"/>
              <a:t>Exodus 3:21, 11:3, 12:36</a:t>
            </a:r>
            <a:br>
              <a:rPr lang="en-US" dirty="0" smtClean="0"/>
            </a:br>
            <a:endParaRPr lang="en-US" dirty="0" smtClean="0"/>
          </a:p>
          <a:p>
            <a:r>
              <a:rPr lang="en-US" dirty="0" smtClean="0"/>
              <a:t>Divine favor enabled Nehemiah to get the supplies for the rebuilding of Jerusalem - Nehemiah 1:5-2:8</a:t>
            </a:r>
            <a:br>
              <a:rPr lang="en-US" dirty="0" smtClean="0"/>
            </a:br>
            <a:endParaRPr lang="en-US" dirty="0" smtClean="0"/>
          </a:p>
          <a:p>
            <a:r>
              <a:rPr lang="en-US" dirty="0" smtClean="0"/>
              <a:t>Favor enabled Esther to rescue the Jews from the destructive plot of Mordecai (Esther 2:17, 7:3)</a:t>
            </a:r>
            <a:br>
              <a:rPr lang="en-US" dirty="0" smtClean="0"/>
            </a:br>
            <a:endParaRPr lang="en-US" dirty="0" smtClean="0"/>
          </a:p>
          <a:p>
            <a:r>
              <a:rPr lang="en-US" dirty="0" smtClean="0"/>
              <a:t>Favor, grace and authority are free gifts from God to those who exercise mercy and truth and walk in His commandments</a:t>
            </a:r>
            <a:br>
              <a:rPr lang="en-US" dirty="0" smtClean="0"/>
            </a:br>
            <a:r>
              <a:rPr lang="en-US" dirty="0" smtClean="0"/>
              <a:t>Proverbs 3:3-6, Psalm 5:12, 30:5, 119:58</a:t>
            </a:r>
            <a:endParaRPr lang="en-US" dirty="0"/>
          </a:p>
        </p:txBody>
      </p:sp>
      <p:pic>
        <p:nvPicPr>
          <p:cNvPr id="5" name="Content Placeholder 4" descr="200px-Young_Woman_Praying.jpg"/>
          <p:cNvPicPr>
            <a:picLocks noGrp="1" noChangeAspect="1"/>
          </p:cNvPicPr>
          <p:nvPr>
            <p:ph sz="half" idx="2"/>
          </p:nvPr>
        </p:nvPicPr>
        <p:blipFill>
          <a:blip r:embed="rId2"/>
          <a:stretch>
            <a:fillRect/>
          </a:stretch>
        </p:blipFill>
        <p:spPr>
          <a:xfrm>
            <a:off x="6705600" y="1447800"/>
            <a:ext cx="2209800" cy="330365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solidFill>
                  <a:schemeClr val="accent6">
                    <a:lumMod val="50000"/>
                  </a:schemeClr>
                </a:solidFill>
                <a:effectLst>
                  <a:outerShdw blurRad="38100" dist="38100" dir="2700000" algn="tl">
                    <a:srgbClr val="000000">
                      <a:alpha val="43137"/>
                    </a:srgbClr>
                  </a:outerShdw>
                </a:effectLst>
              </a:rPr>
              <a:t>Maintaining A Prayer Shield</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219200"/>
            <a:ext cx="5867400" cy="5638800"/>
          </a:xfrm>
        </p:spPr>
        <p:txBody>
          <a:bodyPr>
            <a:noAutofit/>
          </a:bodyPr>
          <a:lstStyle/>
          <a:p>
            <a:r>
              <a:rPr lang="en-US" sz="2400" dirty="0" smtClean="0"/>
              <a:t>Keep people informed in three layers</a:t>
            </a:r>
            <a:br>
              <a:rPr lang="en-US" sz="2400" dirty="0" smtClean="0"/>
            </a:br>
            <a:endParaRPr lang="en-US" sz="2400" dirty="0" smtClean="0"/>
          </a:p>
          <a:p>
            <a:r>
              <a:rPr lang="en-US" sz="2400" dirty="0" smtClean="0"/>
              <a:t>Special confidential intercessors who know the details and who are real prayer warriors</a:t>
            </a:r>
            <a:br>
              <a:rPr lang="en-US" sz="2400" dirty="0" smtClean="0"/>
            </a:br>
            <a:endParaRPr lang="en-US" sz="2400" dirty="0" smtClean="0"/>
          </a:p>
          <a:p>
            <a:r>
              <a:rPr lang="en-US" sz="2400" dirty="0" smtClean="0"/>
              <a:t>Regular prayer partners who receive at least monthly updates and get to know the ministry well</a:t>
            </a:r>
            <a:br>
              <a:rPr lang="en-US" sz="2400" dirty="0" smtClean="0"/>
            </a:br>
            <a:endParaRPr lang="en-US" sz="2400" dirty="0" smtClean="0"/>
          </a:p>
          <a:p>
            <a:r>
              <a:rPr lang="en-US" sz="2400" dirty="0" smtClean="0"/>
              <a:t>A wide circle of  prayer from churches and Christians in general – who get a general outline of things</a:t>
            </a:r>
            <a:endParaRPr lang="en-US" sz="2400" dirty="0"/>
          </a:p>
        </p:txBody>
      </p:sp>
      <p:pic>
        <p:nvPicPr>
          <p:cNvPr id="3074" name="Picture 2"/>
          <p:cNvPicPr>
            <a:picLocks noGrp="1" noChangeAspect="1" noChangeArrowheads="1"/>
          </p:cNvPicPr>
          <p:nvPr>
            <p:ph sz="half" idx="2"/>
          </p:nvPr>
        </p:nvPicPr>
        <p:blipFill>
          <a:blip r:embed="rId2"/>
          <a:srcRect/>
          <a:stretch>
            <a:fillRect/>
          </a:stretch>
        </p:blipFill>
        <p:spPr bwMode="auto">
          <a:xfrm>
            <a:off x="6781800" y="1371600"/>
            <a:ext cx="1986192" cy="309514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effectLst>
                  <a:outerShdw blurRad="38100" dist="38100" dir="2700000" algn="tl">
                    <a:srgbClr val="000000">
                      <a:alpha val="43137"/>
                    </a:srgbClr>
                  </a:outerShdw>
                </a:effectLst>
              </a:rPr>
              <a:t>Jesus Commanded…</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04800" y="1600200"/>
            <a:ext cx="4343400" cy="4953000"/>
          </a:xfrm>
        </p:spPr>
        <p:txBody>
          <a:bodyPr>
            <a:normAutofit fontScale="77500" lnSpcReduction="20000"/>
          </a:bodyPr>
          <a:lstStyle/>
          <a:p>
            <a:r>
              <a:rPr lang="en-US" dirty="0" smtClean="0"/>
              <a:t>Jesus knew that the need for good workers in the Harvest was critical</a:t>
            </a:r>
            <a:br>
              <a:rPr lang="en-US" dirty="0" smtClean="0"/>
            </a:br>
            <a:endParaRPr lang="en-US" dirty="0" smtClean="0"/>
          </a:p>
          <a:p>
            <a:r>
              <a:rPr lang="en-US" dirty="0" smtClean="0"/>
              <a:t>He did not set up a recruitment agency</a:t>
            </a:r>
            <a:br>
              <a:rPr lang="en-US" dirty="0" smtClean="0"/>
            </a:br>
            <a:endParaRPr lang="en-US" dirty="0" smtClean="0"/>
          </a:p>
          <a:p>
            <a:r>
              <a:rPr lang="en-US" dirty="0" smtClean="0"/>
              <a:t>He did not put an advertisement in the Jerusalem Times</a:t>
            </a:r>
            <a:br>
              <a:rPr lang="en-US" dirty="0" smtClean="0"/>
            </a:br>
            <a:endParaRPr lang="en-US" dirty="0" smtClean="0"/>
          </a:p>
          <a:p>
            <a:r>
              <a:rPr lang="en-US" dirty="0" smtClean="0"/>
              <a:t>He told the disciples to </a:t>
            </a:r>
            <a:r>
              <a:rPr lang="en-US" b="1" dirty="0" smtClean="0"/>
              <a:t>PRAY</a:t>
            </a:r>
            <a:r>
              <a:rPr lang="en-US" dirty="0" smtClean="0"/>
              <a:t> – confident that God would supply the need and that God knew best who to select and  to send and to empower</a:t>
            </a:r>
            <a:endParaRPr lang="en-US" dirty="0"/>
          </a:p>
        </p:txBody>
      </p:sp>
      <p:sp>
        <p:nvSpPr>
          <p:cNvPr id="4" name="Content Placeholder 3"/>
          <p:cNvSpPr>
            <a:spLocks noGrp="1"/>
          </p:cNvSpPr>
          <p:nvPr>
            <p:ph sz="half" idx="2"/>
          </p:nvPr>
        </p:nvSpPr>
        <p:spPr>
          <a:xfrm>
            <a:off x="4648200" y="2057400"/>
            <a:ext cx="4038600" cy="4068763"/>
          </a:xfrm>
        </p:spPr>
        <p:txBody>
          <a:bodyPr>
            <a:normAutofit fontScale="77500" lnSpcReduction="20000"/>
          </a:bodyPr>
          <a:lstStyle/>
          <a:p>
            <a:r>
              <a:rPr lang="en-US" b="1" dirty="0" smtClean="0"/>
              <a:t>Matthew 9:36-38  </a:t>
            </a:r>
            <a:r>
              <a:rPr lang="en-US" i="1" dirty="0" smtClean="0"/>
              <a:t>But seeing the crowds, He was moved with compassion on them, because they were tired and scattered like sheep having no shepherd.  (37)  Then He said to His disciples, The harvest truly is plenteous, but the laborers are few.  (38)  Therefore </a:t>
            </a:r>
            <a:r>
              <a:rPr lang="en-US" b="1" i="1" dirty="0" smtClean="0"/>
              <a:t>pray to the Lord of the harvest that He will send out laborers into His harvest.</a:t>
            </a:r>
          </a:p>
          <a:p>
            <a:endParaRPr lang="en-US" dirty="0"/>
          </a:p>
        </p:txBody>
      </p:sp>
      <p:pic>
        <p:nvPicPr>
          <p:cNvPr id="5" name="Picture 4" descr="sandal33.jpg"/>
          <p:cNvPicPr>
            <a:picLocks noChangeAspect="1"/>
          </p:cNvPicPr>
          <p:nvPr/>
        </p:nvPicPr>
        <p:blipFill>
          <a:blip r:embed="rId2"/>
          <a:stretch>
            <a:fillRect/>
          </a:stretch>
        </p:blipFill>
        <p:spPr>
          <a:xfrm>
            <a:off x="7067550" y="0"/>
            <a:ext cx="1828800" cy="1828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6324600" cy="1143000"/>
          </a:xfrm>
        </p:spPr>
        <p:txBody>
          <a:bodyPr/>
          <a:lstStyle/>
          <a:p>
            <a:r>
              <a:rPr lang="en-US" b="1" dirty="0" smtClean="0">
                <a:solidFill>
                  <a:schemeClr val="accent6">
                    <a:lumMod val="50000"/>
                  </a:schemeClr>
                </a:solidFill>
                <a:effectLst>
                  <a:outerShdw blurRad="38100" dist="38100" dir="2700000" algn="tl">
                    <a:srgbClr val="000000">
                      <a:alpha val="43137"/>
                    </a:srgbClr>
                  </a:outerShdw>
                </a:effectLst>
              </a:rPr>
              <a:t>God Is Searching ……</a:t>
            </a:r>
            <a:endParaRPr lang="en-US" b="1" dirty="0">
              <a:solidFill>
                <a:schemeClr val="accent6">
                  <a:lumMod val="50000"/>
                </a:schemeClr>
              </a:solidFill>
              <a:effectLst>
                <a:outerShdw blurRad="38100" dist="38100" dir="2700000" algn="tl">
                  <a:srgbClr val="000000">
                    <a:alpha val="43137"/>
                  </a:srgbClr>
                </a:outerShdw>
              </a:effectLst>
            </a:endParaRPr>
          </a:p>
        </p:txBody>
      </p:sp>
      <p:pic>
        <p:nvPicPr>
          <p:cNvPr id="7" name="Content Placeholder 6" descr="binoc2.jpg"/>
          <p:cNvPicPr>
            <a:picLocks noGrp="1" noChangeAspect="1"/>
          </p:cNvPicPr>
          <p:nvPr>
            <p:ph sz="half" idx="1"/>
          </p:nvPr>
        </p:nvPicPr>
        <p:blipFill>
          <a:blip r:embed="rId2"/>
          <a:srcRect b="40741"/>
          <a:stretch>
            <a:fillRect/>
          </a:stretch>
        </p:blipFill>
        <p:spPr>
          <a:xfrm>
            <a:off x="6867525" y="0"/>
            <a:ext cx="2276475" cy="1676400"/>
          </a:xfrm>
        </p:spPr>
      </p:pic>
      <p:sp>
        <p:nvSpPr>
          <p:cNvPr id="6" name="Content Placeholder 5"/>
          <p:cNvSpPr>
            <a:spLocks noGrp="1"/>
          </p:cNvSpPr>
          <p:nvPr>
            <p:ph sz="half" idx="2"/>
          </p:nvPr>
        </p:nvSpPr>
        <p:spPr>
          <a:xfrm>
            <a:off x="4343400" y="2133600"/>
            <a:ext cx="4343400" cy="3992563"/>
          </a:xfrm>
        </p:spPr>
        <p:txBody>
          <a:bodyPr>
            <a:normAutofit fontScale="92500"/>
          </a:bodyPr>
          <a:lstStyle/>
          <a:p>
            <a:r>
              <a:rPr lang="en-US" sz="2600" dirty="0" smtClean="0"/>
              <a:t>The Church is looking for better methods; God is looking for better men. The Holy Ghost does not flow through methods, but through men. He does not come on machinery, but on men. He does not anoint plans, but men…Men of prayer." </a:t>
            </a:r>
            <a:br>
              <a:rPr lang="en-US" sz="2600" dirty="0" smtClean="0"/>
            </a:br>
            <a:r>
              <a:rPr lang="en-US" sz="2600" i="1" dirty="0" smtClean="0"/>
              <a:t>E. M. Bounds</a:t>
            </a:r>
            <a:endParaRPr lang="en-US" sz="2600" dirty="0" smtClean="0"/>
          </a:p>
          <a:p>
            <a:endParaRPr lang="en-US" dirty="0"/>
          </a:p>
        </p:txBody>
      </p:sp>
      <p:sp>
        <p:nvSpPr>
          <p:cNvPr id="8" name="TextBox 7"/>
          <p:cNvSpPr txBox="1"/>
          <p:nvPr/>
        </p:nvSpPr>
        <p:spPr>
          <a:xfrm>
            <a:off x="533400" y="1600200"/>
            <a:ext cx="3962400" cy="5170646"/>
          </a:xfrm>
          <a:prstGeom prst="rect">
            <a:avLst/>
          </a:prstGeom>
          <a:noFill/>
        </p:spPr>
        <p:txBody>
          <a:bodyPr wrap="square" rtlCol="0">
            <a:spAutoFit/>
          </a:bodyPr>
          <a:lstStyle/>
          <a:p>
            <a:pPr>
              <a:buFont typeface="Arial" pitchFamily="34" charset="0"/>
              <a:buChar char="•"/>
            </a:pPr>
            <a:r>
              <a:rPr lang="en-US" sz="2400" dirty="0" smtClean="0"/>
              <a:t>2 Chronicles 16:9</a:t>
            </a:r>
            <a:br>
              <a:rPr lang="en-US" sz="2400" dirty="0" smtClean="0"/>
            </a:br>
            <a:endParaRPr lang="en-US" sz="2400" dirty="0" smtClean="0"/>
          </a:p>
          <a:p>
            <a:pPr>
              <a:buFont typeface="Arial" pitchFamily="34" charset="0"/>
              <a:buChar char="•"/>
            </a:pPr>
            <a:r>
              <a:rPr lang="en-US" sz="2400" dirty="0" smtClean="0"/>
              <a:t>Ezekiel 22:30</a:t>
            </a:r>
            <a:br>
              <a:rPr lang="en-US" sz="2400" dirty="0" smtClean="0"/>
            </a:br>
            <a:endParaRPr lang="en-US" sz="2400" dirty="0" smtClean="0"/>
          </a:p>
          <a:p>
            <a:pPr>
              <a:buFont typeface="Arial" pitchFamily="34" charset="0"/>
              <a:buChar char="•"/>
            </a:pPr>
            <a:r>
              <a:rPr lang="en-US" sz="2400" dirty="0" smtClean="0"/>
              <a:t>1 Samuel 13:14</a:t>
            </a:r>
            <a:br>
              <a:rPr lang="en-US" sz="2400" dirty="0" smtClean="0"/>
            </a:br>
            <a:endParaRPr lang="en-US" sz="2400" dirty="0" smtClean="0"/>
          </a:p>
          <a:p>
            <a:pPr>
              <a:buFont typeface="Arial" pitchFamily="34" charset="0"/>
              <a:buChar char="•"/>
            </a:pPr>
            <a:r>
              <a:rPr lang="en-US" sz="2400" dirty="0" smtClean="0"/>
              <a:t>Psalm 14:2</a:t>
            </a:r>
            <a:br>
              <a:rPr lang="en-US" sz="2400" dirty="0" smtClean="0"/>
            </a:br>
            <a:endParaRPr lang="en-US" sz="2400" dirty="0" smtClean="0"/>
          </a:p>
          <a:p>
            <a:pPr>
              <a:buFont typeface="Arial" pitchFamily="34" charset="0"/>
              <a:buChar char="•"/>
            </a:pPr>
            <a:r>
              <a:rPr lang="en-US" sz="2400" dirty="0" smtClean="0"/>
              <a:t>Jeremiah 5:1</a:t>
            </a:r>
            <a:br>
              <a:rPr lang="en-US" sz="2400" dirty="0" smtClean="0"/>
            </a:br>
            <a:endParaRPr lang="en-US" sz="2400" dirty="0" smtClean="0"/>
          </a:p>
          <a:p>
            <a:pPr>
              <a:buFont typeface="Arial" pitchFamily="34" charset="0"/>
              <a:buChar char="•"/>
            </a:pPr>
            <a:r>
              <a:rPr lang="en-US" sz="2400" dirty="0" smtClean="0"/>
              <a:t>Mark 3:13-19</a:t>
            </a:r>
            <a:br>
              <a:rPr lang="en-US" sz="2400" dirty="0" smtClean="0"/>
            </a:br>
            <a:endParaRPr lang="en-US" sz="2400" dirty="0" smtClean="0"/>
          </a:p>
          <a:p>
            <a:pPr>
              <a:buFont typeface="Arial" pitchFamily="34" charset="0"/>
              <a:buChar char="•"/>
            </a:pPr>
            <a:r>
              <a:rPr lang="en-US" sz="2400" dirty="0" smtClean="0"/>
              <a:t>2 Timothy 2:2</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effectLst>
                  <a:outerShdw blurRad="38100" dist="38100" dir="2700000" algn="tl">
                    <a:srgbClr val="000000">
                      <a:alpha val="43137"/>
                    </a:srgbClr>
                  </a:outerShdw>
                </a:effectLst>
              </a:rPr>
              <a:t>Workers Need To Be Sent!</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5562600" cy="4525963"/>
          </a:xfrm>
        </p:spPr>
        <p:txBody>
          <a:bodyPr/>
          <a:lstStyle/>
          <a:p>
            <a:r>
              <a:rPr lang="en-US" dirty="0" smtClean="0"/>
              <a:t>Luke 9:1,2</a:t>
            </a:r>
          </a:p>
          <a:p>
            <a:r>
              <a:rPr lang="en-US" dirty="0" smtClean="0"/>
              <a:t>Luke 10:1</a:t>
            </a:r>
          </a:p>
          <a:p>
            <a:r>
              <a:rPr lang="en-US" dirty="0" smtClean="0"/>
              <a:t>John 4:34,38</a:t>
            </a:r>
          </a:p>
          <a:p>
            <a:r>
              <a:rPr lang="en-US" dirty="0" smtClean="0"/>
              <a:t>Romans 10:14-17</a:t>
            </a:r>
          </a:p>
          <a:p>
            <a:r>
              <a:rPr lang="en-US" dirty="0" smtClean="0"/>
              <a:t>Most workers are ending up where they are least required!</a:t>
            </a:r>
          </a:p>
          <a:p>
            <a:r>
              <a:rPr lang="en-US" dirty="0" smtClean="0"/>
              <a:t>In the comfort zones (95%) rather than in the harvest fields (5%)</a:t>
            </a:r>
          </a:p>
          <a:p>
            <a:r>
              <a:rPr lang="en-US" dirty="0" smtClean="0"/>
              <a:t>Only prayer will change this!</a:t>
            </a:r>
          </a:p>
          <a:p>
            <a:endParaRPr lang="en-US" dirty="0"/>
          </a:p>
        </p:txBody>
      </p:sp>
      <p:pic>
        <p:nvPicPr>
          <p:cNvPr id="3074" name="Picture 2"/>
          <p:cNvPicPr>
            <a:picLocks noGrp="1" noChangeAspect="1" noChangeArrowheads="1"/>
          </p:cNvPicPr>
          <p:nvPr>
            <p:ph sz="half" idx="2"/>
          </p:nvPr>
        </p:nvPicPr>
        <p:blipFill>
          <a:blip r:embed="rId2"/>
          <a:srcRect/>
          <a:stretch>
            <a:fillRect/>
          </a:stretch>
        </p:blipFill>
        <p:spPr bwMode="auto">
          <a:xfrm>
            <a:off x="6199782" y="1600200"/>
            <a:ext cx="2563218" cy="3505200"/>
          </a:xfrm>
          <a:prstGeom prst="rect">
            <a:avLst/>
          </a:prstGeom>
          <a:noFill/>
          <a:ln w="9525">
            <a:noFill/>
            <a:miter lim="800000"/>
            <a:headEnd/>
            <a:tailEnd/>
          </a:ln>
          <a:effectLst>
            <a:outerShdw blurRad="50800" dist="38100" dir="10800000" algn="r"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effectLst>
                  <a:outerShdw blurRad="38100" dist="38100" dir="2700000" algn="tl">
                    <a:srgbClr val="000000">
                      <a:alpha val="43137"/>
                    </a:srgbClr>
                  </a:outerShdw>
                </a:effectLst>
              </a:rPr>
              <a:t>Specific Callings</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r>
              <a:rPr lang="en-US" dirty="0" smtClean="0"/>
              <a:t>Galatians 2:7,8</a:t>
            </a:r>
          </a:p>
          <a:p>
            <a:r>
              <a:rPr lang="en-US" dirty="0" smtClean="0"/>
              <a:t>Peter to the Jews</a:t>
            </a:r>
          </a:p>
          <a:p>
            <a:r>
              <a:rPr lang="en-US" dirty="0" smtClean="0"/>
              <a:t>Paul to the Gentiles</a:t>
            </a:r>
            <a:br>
              <a:rPr lang="en-US" dirty="0" smtClean="0"/>
            </a:br>
            <a:endParaRPr lang="en-US" dirty="0" smtClean="0"/>
          </a:p>
          <a:p>
            <a:r>
              <a:rPr lang="en-US" dirty="0" smtClean="0"/>
              <a:t>1 Corinthians 3:5-7</a:t>
            </a:r>
          </a:p>
          <a:p>
            <a:r>
              <a:rPr lang="en-US" dirty="0" smtClean="0"/>
              <a:t>Paul plants</a:t>
            </a:r>
          </a:p>
          <a:p>
            <a:r>
              <a:rPr lang="en-US" dirty="0" err="1" smtClean="0"/>
              <a:t>Apollos</a:t>
            </a:r>
            <a:r>
              <a:rPr lang="en-US" dirty="0" smtClean="0"/>
              <a:t> waters</a:t>
            </a:r>
          </a:p>
          <a:p>
            <a:r>
              <a:rPr lang="en-US" dirty="0" smtClean="0"/>
              <a:t>God causes the growth</a:t>
            </a:r>
          </a:p>
          <a:p>
            <a:endParaRPr lang="en-US" dirty="0" smtClean="0"/>
          </a:p>
          <a:p>
            <a:endParaRPr lang="en-US" dirty="0"/>
          </a:p>
        </p:txBody>
      </p:sp>
      <p:pic>
        <p:nvPicPr>
          <p:cNvPr id="7" name="Content Placeholder 6" descr="abraham2.jpg"/>
          <p:cNvPicPr>
            <a:picLocks noGrp="1" noChangeAspect="1"/>
          </p:cNvPicPr>
          <p:nvPr>
            <p:ph sz="half" idx="2"/>
          </p:nvPr>
        </p:nvPicPr>
        <p:blipFill>
          <a:blip r:embed="rId2" cstate="print"/>
          <a:stretch>
            <a:fillRect/>
          </a:stretch>
        </p:blipFill>
        <p:spPr>
          <a:xfrm>
            <a:off x="5486400" y="1600201"/>
            <a:ext cx="2699487" cy="402327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effectLst>
                  <a:outerShdw blurRad="38100" dist="38100" dir="2700000" algn="tl">
                    <a:srgbClr val="000000">
                      <a:alpha val="43137"/>
                    </a:srgbClr>
                  </a:outerShdw>
                </a:effectLst>
              </a:rPr>
              <a:t>Places In Need</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r>
              <a:rPr lang="en-US" dirty="0" smtClean="0"/>
              <a:t>Macedonia calling!</a:t>
            </a:r>
            <a:br>
              <a:rPr lang="en-US" dirty="0" smtClean="0"/>
            </a:br>
            <a:r>
              <a:rPr lang="en-US" dirty="0" smtClean="0"/>
              <a:t>Acts 16:6-12</a:t>
            </a:r>
            <a:br>
              <a:rPr lang="en-US" dirty="0" smtClean="0"/>
            </a:br>
            <a:endParaRPr lang="en-US" dirty="0" smtClean="0"/>
          </a:p>
          <a:p>
            <a:r>
              <a:rPr lang="en-US" dirty="0" smtClean="0"/>
              <a:t>We need to pray that Christian workers will be sensitive to the Holy Spirit and go to the place that is most in need.</a:t>
            </a:r>
            <a:endParaRPr lang="en-US" dirty="0"/>
          </a:p>
        </p:txBody>
      </p:sp>
      <p:pic>
        <p:nvPicPr>
          <p:cNvPr id="5122" name="Picture 2"/>
          <p:cNvPicPr>
            <a:picLocks noGrp="1" noChangeAspect="1" noChangeArrowheads="1"/>
          </p:cNvPicPr>
          <p:nvPr>
            <p:ph sz="half" idx="2"/>
          </p:nvPr>
        </p:nvPicPr>
        <p:blipFill>
          <a:blip r:embed="rId2"/>
          <a:srcRect/>
          <a:stretch>
            <a:fillRect/>
          </a:stretch>
        </p:blipFill>
        <p:spPr bwMode="auto">
          <a:xfrm>
            <a:off x="5891212" y="1752600"/>
            <a:ext cx="2496411" cy="306308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effectLst>
                  <a:outerShdw blurRad="38100" dist="38100" dir="2700000" algn="tl">
                    <a:srgbClr val="000000">
                      <a:alpha val="43137"/>
                    </a:srgbClr>
                  </a:outerShdw>
                </a:effectLst>
              </a:rPr>
              <a:t>For Bold And Free Witness!</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533400" y="1447800"/>
            <a:ext cx="4038600" cy="5105400"/>
          </a:xfrm>
        </p:spPr>
        <p:txBody>
          <a:bodyPr>
            <a:normAutofit fontScale="92500" lnSpcReduction="10000"/>
          </a:bodyPr>
          <a:lstStyle/>
          <a:p>
            <a:r>
              <a:rPr lang="en-US" dirty="0" smtClean="0"/>
              <a:t>Boldness is a key to effective gospel ministry</a:t>
            </a:r>
            <a:br>
              <a:rPr lang="en-US" dirty="0" smtClean="0"/>
            </a:br>
            <a:endParaRPr lang="en-US" dirty="0" smtClean="0"/>
          </a:p>
          <a:p>
            <a:r>
              <a:rPr lang="en-US" dirty="0" smtClean="0"/>
              <a:t>T</a:t>
            </a:r>
            <a:r>
              <a:rPr lang="en-US" dirty="0" smtClean="0"/>
              <a:t>he early church prayed for boldness  </a:t>
            </a:r>
            <a:br>
              <a:rPr lang="en-US" dirty="0" smtClean="0"/>
            </a:br>
            <a:r>
              <a:rPr lang="en-US" dirty="0" smtClean="0"/>
              <a:t>Acts 4:23-37, 5:12-16</a:t>
            </a:r>
            <a:br>
              <a:rPr lang="en-US" dirty="0" smtClean="0"/>
            </a:br>
            <a:endParaRPr lang="en-US" dirty="0" smtClean="0"/>
          </a:p>
          <a:p>
            <a:r>
              <a:rPr lang="en-US" dirty="0" smtClean="0"/>
              <a:t>Ephesians </a:t>
            </a:r>
            <a:r>
              <a:rPr lang="en-US" dirty="0" smtClean="0"/>
              <a:t>6:19-20</a:t>
            </a:r>
            <a:br>
              <a:rPr lang="en-US" dirty="0" smtClean="0"/>
            </a:br>
            <a:endParaRPr lang="en-US" dirty="0" smtClean="0"/>
          </a:p>
          <a:p>
            <a:r>
              <a:rPr lang="en-US" dirty="0" smtClean="0"/>
              <a:t>2 Thessalonians </a:t>
            </a:r>
            <a:r>
              <a:rPr lang="en-US" dirty="0" smtClean="0"/>
              <a:t>5:1</a:t>
            </a:r>
            <a:br>
              <a:rPr lang="en-US" dirty="0" smtClean="0"/>
            </a:br>
            <a:endParaRPr lang="en-US" dirty="0" smtClean="0"/>
          </a:p>
          <a:p>
            <a:r>
              <a:rPr lang="en-US" dirty="0" smtClean="0"/>
              <a:t>Colossians 4:2-4</a:t>
            </a:r>
          </a:p>
          <a:p>
            <a:endParaRPr lang="en-US" dirty="0"/>
          </a:p>
        </p:txBody>
      </p:sp>
      <p:sp>
        <p:nvSpPr>
          <p:cNvPr id="4" name="Content Placeholder 3"/>
          <p:cNvSpPr>
            <a:spLocks noGrp="1"/>
          </p:cNvSpPr>
          <p:nvPr>
            <p:ph sz="half" idx="2"/>
          </p:nvPr>
        </p:nvSpPr>
        <p:spPr>
          <a:xfrm>
            <a:off x="4648200" y="1981200"/>
            <a:ext cx="4038600" cy="4525963"/>
          </a:xfrm>
        </p:spPr>
        <p:txBody>
          <a:bodyPr>
            <a:normAutofit fontScale="92500" lnSpcReduction="10000"/>
          </a:bodyPr>
          <a:lstStyle/>
          <a:p>
            <a:endParaRPr lang="en-US" dirty="0" smtClean="0"/>
          </a:p>
          <a:p>
            <a:endParaRPr lang="en-US" dirty="0"/>
          </a:p>
        </p:txBody>
      </p:sp>
      <p:pic>
        <p:nvPicPr>
          <p:cNvPr id="5" name="Picture 4" descr="megaphone-girl.jpg"/>
          <p:cNvPicPr>
            <a:picLocks noChangeAspect="1"/>
          </p:cNvPicPr>
          <p:nvPr/>
        </p:nvPicPr>
        <p:blipFill>
          <a:blip r:embed="rId2" cstate="print"/>
          <a:stretch>
            <a:fillRect/>
          </a:stretch>
        </p:blipFill>
        <p:spPr>
          <a:xfrm>
            <a:off x="4876800" y="1524000"/>
            <a:ext cx="3543301" cy="2362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50000"/>
                  </a:schemeClr>
                </a:solidFill>
                <a:effectLst>
                  <a:outerShdw blurRad="38100" dist="38100" dir="2700000" algn="tl">
                    <a:srgbClr val="000000">
                      <a:alpha val="43137"/>
                    </a:srgbClr>
                  </a:outerShdw>
                </a:effectLst>
              </a:rPr>
              <a:t>Some Workers </a:t>
            </a:r>
            <a:r>
              <a:rPr lang="en-US" sz="3600" b="1" dirty="0" smtClean="0">
                <a:solidFill>
                  <a:schemeClr val="accent6">
                    <a:lumMod val="50000"/>
                  </a:schemeClr>
                </a:solidFill>
                <a:effectLst>
                  <a:outerShdw blurRad="38100" dist="38100" dir="2700000" algn="tl">
                    <a:srgbClr val="000000">
                      <a:alpha val="43137"/>
                    </a:srgbClr>
                  </a:outerShdw>
                </a:effectLst>
              </a:rPr>
              <a:t>Need To Be “Pried Loose”!</a:t>
            </a:r>
            <a:endParaRPr lang="en-US" sz="3600" b="1" dirty="0">
              <a:solidFill>
                <a:schemeClr val="accent6">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6096000" cy="5029200"/>
          </a:xfrm>
        </p:spPr>
        <p:txBody>
          <a:bodyPr>
            <a:normAutofit fontScale="92500" lnSpcReduction="10000"/>
          </a:bodyPr>
          <a:lstStyle/>
          <a:p>
            <a:r>
              <a:rPr lang="en-US" sz="2400" dirty="0" smtClean="0"/>
              <a:t>In this fallen world  people those who are called may naturally have some difficulty in responding (Luke 18:18-23)</a:t>
            </a:r>
            <a:br>
              <a:rPr lang="en-US" sz="2400" dirty="0" smtClean="0"/>
            </a:br>
            <a:endParaRPr lang="en-US" sz="2400" dirty="0" smtClean="0"/>
          </a:p>
          <a:p>
            <a:r>
              <a:rPr lang="en-US" sz="2400" dirty="0" smtClean="0"/>
              <a:t>We need to PRAY that  good Christian workers will be raised up (Matthew 9:36-38, Luke 10:1,2)</a:t>
            </a:r>
            <a:br>
              <a:rPr lang="en-US" sz="2400" dirty="0" smtClean="0"/>
            </a:br>
            <a:endParaRPr lang="en-US" sz="2400" dirty="0" smtClean="0"/>
          </a:p>
          <a:p>
            <a:r>
              <a:rPr lang="en-US" sz="2400" dirty="0" smtClean="0"/>
              <a:t>Pried loose from the world (through prayer) and freed from the love of money </a:t>
            </a:r>
            <a:br>
              <a:rPr lang="en-US" sz="2400" dirty="0" smtClean="0"/>
            </a:br>
            <a:r>
              <a:rPr lang="en-US" sz="2400" dirty="0" smtClean="0"/>
              <a:t>(John 6:27, 1 Timothy 3:8, Titus 1:7, 1 Peter 5:2, Matthew 6:19-34, 1 Timothy 6:10, 2 Timothy 3:2, Hebrews 13:5 )</a:t>
            </a:r>
            <a:br>
              <a:rPr lang="en-US" sz="2400" dirty="0" smtClean="0"/>
            </a:br>
            <a:endParaRPr lang="en-US" sz="2400" dirty="0" smtClean="0"/>
          </a:p>
          <a:p>
            <a:r>
              <a:rPr lang="en-US" sz="2400" dirty="0" smtClean="0"/>
              <a:t>Demas ‘turned back loving this present world’ – 2 Timothy 4:10</a:t>
            </a:r>
          </a:p>
          <a:p>
            <a:endParaRPr lang="en-US" sz="2400" dirty="0" smtClean="0"/>
          </a:p>
          <a:p>
            <a:endParaRPr lang="en-US" dirty="0"/>
          </a:p>
        </p:txBody>
      </p:sp>
      <p:pic>
        <p:nvPicPr>
          <p:cNvPr id="2050" name="Picture 2"/>
          <p:cNvPicPr>
            <a:picLocks noGrp="1" noChangeAspect="1" noChangeArrowheads="1"/>
          </p:cNvPicPr>
          <p:nvPr>
            <p:ph sz="half" idx="2"/>
          </p:nvPr>
        </p:nvPicPr>
        <p:blipFill>
          <a:blip r:embed="rId2"/>
          <a:srcRect/>
          <a:stretch>
            <a:fillRect/>
          </a:stretch>
        </p:blipFill>
        <p:spPr bwMode="auto">
          <a:xfrm>
            <a:off x="6400800" y="1600200"/>
            <a:ext cx="2743200" cy="2743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effectLst>
                  <a:outerShdw blurRad="38100" dist="38100" dir="2700000" algn="tl">
                    <a:srgbClr val="000000">
                      <a:alpha val="43137"/>
                    </a:srgbClr>
                  </a:outerShdw>
                </a:effectLst>
              </a:rPr>
              <a:t>Deliverance From Evil</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r>
              <a:rPr lang="en-US" dirty="0" smtClean="0"/>
              <a:t>Romans 15:30-32</a:t>
            </a:r>
          </a:p>
          <a:p>
            <a:r>
              <a:rPr lang="en-US" dirty="0" smtClean="0"/>
              <a:t>2 Thessalonians 3:1,2</a:t>
            </a:r>
          </a:p>
          <a:p>
            <a:r>
              <a:rPr lang="en-US" dirty="0" smtClean="0"/>
              <a:t>Philippians 1:19</a:t>
            </a:r>
          </a:p>
          <a:p>
            <a:r>
              <a:rPr lang="en-US" dirty="0" smtClean="0"/>
              <a:t>Philemon 1:22</a:t>
            </a:r>
          </a:p>
          <a:p>
            <a:r>
              <a:rPr lang="en-US" dirty="0" smtClean="0"/>
              <a:t>Matthew 6:13</a:t>
            </a:r>
          </a:p>
          <a:p>
            <a:r>
              <a:rPr lang="en-US" dirty="0" smtClean="0"/>
              <a:t>Matthew 26:41</a:t>
            </a:r>
            <a:endParaRPr lang="en-US" dirty="0"/>
          </a:p>
        </p:txBody>
      </p:sp>
      <p:pic>
        <p:nvPicPr>
          <p:cNvPr id="5" name="Content Placeholder 4" descr="hooligans.jpg"/>
          <p:cNvPicPr>
            <a:picLocks noGrp="1" noChangeAspect="1"/>
          </p:cNvPicPr>
          <p:nvPr>
            <p:ph sz="half" idx="2"/>
          </p:nvPr>
        </p:nvPicPr>
        <p:blipFill>
          <a:blip r:embed="rId2"/>
          <a:stretch>
            <a:fillRect/>
          </a:stretch>
        </p:blipFill>
        <p:spPr>
          <a:xfrm>
            <a:off x="5410200" y="1676400"/>
            <a:ext cx="2982119" cy="2982119"/>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420</Words>
  <Application>Microsoft Office PowerPoint</Application>
  <PresentationFormat>On-screen Show (4:3)</PresentationFormat>
  <Paragraphs>91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Praying For Christian Workers Such As Pastors, Missionaries and Evangelists </vt:lpstr>
      <vt:lpstr>Jesus Commanded…</vt:lpstr>
      <vt:lpstr>God Is Searching ……</vt:lpstr>
      <vt:lpstr>Workers Need To Be Sent!</vt:lpstr>
      <vt:lpstr>Specific Callings</vt:lpstr>
      <vt:lpstr>Places In Need</vt:lpstr>
      <vt:lpstr>For Bold And Free Witness!</vt:lpstr>
      <vt:lpstr>Some Workers Need To Be “Pried Loose”!</vt:lpstr>
      <vt:lpstr>Deliverance From Evil</vt:lpstr>
      <vt:lpstr>For Fruitful Ministry</vt:lpstr>
      <vt:lpstr>Personal Growth</vt:lpstr>
      <vt:lpstr>Strategic Wisdom &amp;  Ministry Multiplication</vt:lpstr>
      <vt:lpstr>Spiritual Power!</vt:lpstr>
      <vt:lpstr>Favor, Grace &amp; Authority</vt:lpstr>
      <vt:lpstr>Maintaining A Prayer Shield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For Christian Workers Such As Pastors, Missionaries and Evangelists </dc:title>
  <dc:creator>John Edmiston</dc:creator>
  <cp:lastModifiedBy>John Edmiston</cp:lastModifiedBy>
  <cp:revision>55</cp:revision>
  <dcterms:created xsi:type="dcterms:W3CDTF">2008-07-07T23:07:38Z</dcterms:created>
  <dcterms:modified xsi:type="dcterms:W3CDTF">2008-07-10T00:37:29Z</dcterms:modified>
</cp:coreProperties>
</file>